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4" r:id="rId3"/>
    <p:sldId id="282" r:id="rId4"/>
    <p:sldId id="278" r:id="rId5"/>
    <p:sldId id="279" r:id="rId6"/>
    <p:sldId id="280"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FEA"/>
    <a:srgbClr val="D9541E"/>
    <a:srgbClr val="8C2F1D"/>
    <a:srgbClr val="FFA499"/>
    <a:srgbClr val="FFE281"/>
    <a:srgbClr val="FFE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0" d="100"/>
          <a:sy n="60" d="100"/>
        </p:scale>
        <p:origin x="2252" y="10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95B3-6409-454F-92B5-9B301B822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29DC47B-BEA1-4BBD-889E-676B1CF27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C9B362-C9A8-4768-AC8D-45CE23878376}"/>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4F65DF8A-2D6C-4333-B677-4E6C92EFA0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8A8A26-A423-429A-8E99-9C08D6E0DBE1}"/>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173104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A3A7-3D9E-4FF9-96B4-3928F644ED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1343170-F8AA-4E72-AB5D-6752026BC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76FF3-55FC-4154-8FE7-D83B318C1684}"/>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5733A3CE-4B9B-466F-BC08-E609A50654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F521EA-C0ED-402F-BDD3-D4DB5FEBCF9F}"/>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21254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AC0ADC-C1E9-40EA-9A39-6493CA49B3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330CCB0-33A2-4DF3-BD35-ED2A5A15C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8FE403-653F-4F29-9C51-A171A39F4544}"/>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428ACDE4-49F9-49E8-AA9E-64C8321F10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E459C3-7FC1-405E-B5F6-6D300CFEFD82}"/>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331747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AE70-C5E9-40DA-80CF-755FB2207A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FB333B9-A827-447D-B945-347AD72E7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99A0BD-98CC-4C17-8889-FDD740C28860}"/>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685189B2-3293-4164-9E30-D9739E9723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46E11B-FEC8-42DD-A57D-2443015C9A8F}"/>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104072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C0F4-CDEE-41B5-971B-7A2EDE73B8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7611D28-7604-46EB-8F9B-8E9BC5477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BEE67-E086-46A2-AE24-1628F1A3DC4B}"/>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87F5F125-D958-49B0-8E10-827D5DE216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32BCC1-ED27-4479-9360-03A16C0E2682}"/>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347573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2F30-DE06-4673-801A-193668994F6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DABA767-365F-4D31-A02E-AE892AD686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89B4127-0C02-48B0-8103-C219A08F8A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B29BC6E-99FE-405C-A013-7D47B98E3FCA}"/>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6" name="Footer Placeholder 5">
            <a:extLst>
              <a:ext uri="{FF2B5EF4-FFF2-40B4-BE49-F238E27FC236}">
                <a16:creationId xmlns:a16="http://schemas.microsoft.com/office/drawing/2014/main" id="{00C2F948-4244-432E-B262-6A569A9DC1B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7316EA-6B4F-427F-B369-1E0230D5145B}"/>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21387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0B5A-E67D-4C4C-82B0-A400FBAED70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48E3AE-674F-4A6A-8BA5-FAB8F16EE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2CBED-187E-4793-80AC-F4AE0B933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F8CEE88-1E21-4980-A5AE-D1E13211E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4F6B4F-6060-4B50-AE42-B1ABE9CB67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0F1842C-D800-4B58-8A4F-2782B27CF8EF}"/>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8" name="Footer Placeholder 7">
            <a:extLst>
              <a:ext uri="{FF2B5EF4-FFF2-40B4-BE49-F238E27FC236}">
                <a16:creationId xmlns:a16="http://schemas.microsoft.com/office/drawing/2014/main" id="{775CA3DB-1C96-4119-9BF6-7D07E76E7B6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36C3D16-79A0-4221-9BF4-CDC9033409F7}"/>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71653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E3CE-F875-4CFA-8053-42EB3AD6C1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97714CE-583D-46C9-8C67-7D85F1B529A9}"/>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4" name="Footer Placeholder 3">
            <a:extLst>
              <a:ext uri="{FF2B5EF4-FFF2-40B4-BE49-F238E27FC236}">
                <a16:creationId xmlns:a16="http://schemas.microsoft.com/office/drawing/2014/main" id="{6EC936F7-0B61-45D5-B98F-7703933489D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34A06CD-95A1-44D0-BA74-F94475CE0E51}"/>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59399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8F2C6-EDA6-48DE-ADDB-66D98326FFBD}"/>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3" name="Footer Placeholder 2">
            <a:extLst>
              <a:ext uri="{FF2B5EF4-FFF2-40B4-BE49-F238E27FC236}">
                <a16:creationId xmlns:a16="http://schemas.microsoft.com/office/drawing/2014/main" id="{38D28626-8FE2-44D4-945C-7D92FC1C0A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55FDFB-C3E3-4243-AA4C-CE4D9559C202}"/>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400582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D917-FC1B-4623-8AA3-86541F609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22D3DF-F504-41E0-9B9A-974BFCB22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69ACE9-C095-4F0B-B190-0C27AEDA6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671DE-5A40-4A9D-8F26-72B70DABAF90}"/>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6" name="Footer Placeholder 5">
            <a:extLst>
              <a:ext uri="{FF2B5EF4-FFF2-40B4-BE49-F238E27FC236}">
                <a16:creationId xmlns:a16="http://schemas.microsoft.com/office/drawing/2014/main" id="{330CE3FA-416B-4C92-B841-FEC52436BC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9C5935B-1DB2-40F1-839A-B2ACD400AF8C}"/>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191630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4449-E128-4F96-86EB-AEC688A5B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1528F80-4D52-4661-9B52-A9698AFB7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15DE36B-A45F-4D6F-888C-6CCCF77EF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B8DEE-197B-43A2-A6D2-5D53F1F8DFD6}"/>
              </a:ext>
            </a:extLst>
          </p:cNvPr>
          <p:cNvSpPr>
            <a:spLocks noGrp="1"/>
          </p:cNvSpPr>
          <p:nvPr>
            <p:ph type="dt" sz="half" idx="10"/>
          </p:nvPr>
        </p:nvSpPr>
        <p:spPr/>
        <p:txBody>
          <a:bodyPr/>
          <a:lstStyle/>
          <a:p>
            <a:fld id="{7B69F1AD-F774-438B-BCFD-DC4D6E17A441}" type="datetimeFigureOut">
              <a:rPr lang="en-AU" smtClean="0"/>
              <a:t>06-Dec-22</a:t>
            </a:fld>
            <a:endParaRPr lang="en-AU"/>
          </a:p>
        </p:txBody>
      </p:sp>
      <p:sp>
        <p:nvSpPr>
          <p:cNvPr id="6" name="Footer Placeholder 5">
            <a:extLst>
              <a:ext uri="{FF2B5EF4-FFF2-40B4-BE49-F238E27FC236}">
                <a16:creationId xmlns:a16="http://schemas.microsoft.com/office/drawing/2014/main" id="{421A005A-B210-4C45-A892-4D59F69FA8C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A371D6-9D98-438E-9770-D709119A77EE}"/>
              </a:ext>
            </a:extLst>
          </p:cNvPr>
          <p:cNvSpPr>
            <a:spLocks noGrp="1"/>
          </p:cNvSpPr>
          <p:nvPr>
            <p:ph type="sldNum" sz="quarter" idx="12"/>
          </p:nvPr>
        </p:nvSpPr>
        <p:spPr/>
        <p:txBody>
          <a:bodyPr/>
          <a:lstStyle/>
          <a:p>
            <a:fld id="{38D7DACB-C9B9-40A0-B849-CB1A04E86E52}" type="slidenum">
              <a:rPr lang="en-AU" smtClean="0"/>
              <a:t>‹#›</a:t>
            </a:fld>
            <a:endParaRPr lang="en-AU"/>
          </a:p>
        </p:txBody>
      </p:sp>
    </p:spTree>
    <p:extLst>
      <p:ext uri="{BB962C8B-B14F-4D97-AF65-F5344CB8AC3E}">
        <p14:creationId xmlns:p14="http://schemas.microsoft.com/office/powerpoint/2010/main" val="25656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161A8-B7DF-44D6-B632-26B4364E1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20CBA9-F3EA-4629-A763-7BD713695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18F285-1B4D-46E9-A18A-8A335C7FB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9F1AD-F774-438B-BCFD-DC4D6E17A441}" type="datetimeFigureOut">
              <a:rPr lang="en-AU" smtClean="0"/>
              <a:t>06-Dec-22</a:t>
            </a:fld>
            <a:endParaRPr lang="en-AU"/>
          </a:p>
        </p:txBody>
      </p:sp>
      <p:sp>
        <p:nvSpPr>
          <p:cNvPr id="5" name="Footer Placeholder 4">
            <a:extLst>
              <a:ext uri="{FF2B5EF4-FFF2-40B4-BE49-F238E27FC236}">
                <a16:creationId xmlns:a16="http://schemas.microsoft.com/office/drawing/2014/main" id="{B968F4F7-8013-493C-BDB5-4EEECA536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2360E45-F206-4AC9-86EC-3F8E2CD51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7DACB-C9B9-40A0-B849-CB1A04E86E52}" type="slidenum">
              <a:rPr lang="en-AU" smtClean="0"/>
              <a:t>‹#›</a:t>
            </a:fld>
            <a:endParaRPr lang="en-AU"/>
          </a:p>
        </p:txBody>
      </p:sp>
    </p:spTree>
    <p:extLst>
      <p:ext uri="{BB962C8B-B14F-4D97-AF65-F5344CB8AC3E}">
        <p14:creationId xmlns:p14="http://schemas.microsoft.com/office/powerpoint/2010/main" val="419434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outh.diabetes@menzies.edu.au"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281"/>
        </a:solidFill>
        <a:effectLst/>
      </p:bgPr>
    </p:bg>
    <p:spTree>
      <p:nvGrpSpPr>
        <p:cNvPr id="1" name=""/>
        <p:cNvGrpSpPr/>
        <p:nvPr/>
      </p:nvGrpSpPr>
      <p:grpSpPr>
        <a:xfrm>
          <a:off x="0" y="0"/>
          <a:ext cx="0" cy="0"/>
          <a:chOff x="0" y="0"/>
          <a:chExt cx="0" cy="0"/>
        </a:xfrm>
      </p:grpSpPr>
      <p:pic>
        <p:nvPicPr>
          <p:cNvPr id="3" name="Picture 2" descr="A group of people with their mouths open&#10;&#10;Description automatically generated with medium confidence">
            <a:extLst>
              <a:ext uri="{FF2B5EF4-FFF2-40B4-BE49-F238E27FC236}">
                <a16:creationId xmlns:a16="http://schemas.microsoft.com/office/drawing/2014/main" id="{6137B543-C409-4AAE-B8FE-8437F873A015}"/>
              </a:ext>
            </a:extLst>
          </p:cNvPr>
          <p:cNvPicPr>
            <a:picLocks noChangeAspect="1"/>
          </p:cNvPicPr>
          <p:nvPr/>
        </p:nvPicPr>
        <p:blipFill rotWithShape="1">
          <a:blip r:embed="rId2">
            <a:extLst>
              <a:ext uri="{28A0092B-C50C-407E-A947-70E740481C1C}">
                <a14:useLocalDpi xmlns:a14="http://schemas.microsoft.com/office/drawing/2010/main" val="0"/>
              </a:ext>
            </a:extLst>
          </a:blip>
          <a:srcRect l="5" t="72" r="14" b="75"/>
          <a:stretch/>
        </p:blipFill>
        <p:spPr>
          <a:xfrm>
            <a:off x="471588" y="3313796"/>
            <a:ext cx="11248823" cy="3603933"/>
          </a:xfrm>
          <a:prstGeom prst="rect">
            <a:avLst/>
          </a:prstGeom>
        </p:spPr>
      </p:pic>
      <p:pic>
        <p:nvPicPr>
          <p:cNvPr id="5" name="Picture 4" descr="Text, logo&#10;&#10;Description automatically generated">
            <a:extLst>
              <a:ext uri="{FF2B5EF4-FFF2-40B4-BE49-F238E27FC236}">
                <a16:creationId xmlns:a16="http://schemas.microsoft.com/office/drawing/2014/main" id="{939FC77A-C839-4F61-A878-290678272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427" y="270555"/>
            <a:ext cx="4418369" cy="973333"/>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2044731C-9E62-4F44-930B-9D4DD2189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63" y="980399"/>
            <a:ext cx="9994671" cy="2333397"/>
          </a:xfrm>
          <a:prstGeom prst="rect">
            <a:avLst/>
          </a:prstGeom>
        </p:spPr>
      </p:pic>
    </p:spTree>
    <p:extLst>
      <p:ext uri="{BB962C8B-B14F-4D97-AF65-F5344CB8AC3E}">
        <p14:creationId xmlns:p14="http://schemas.microsoft.com/office/powerpoint/2010/main" val="103042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8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070156-4DFB-4173-8CA6-EBDC138D978D}"/>
              </a:ext>
            </a:extLst>
          </p:cNvPr>
          <p:cNvSpPr>
            <a:spLocks noGrp="1"/>
          </p:cNvSpPr>
          <p:nvPr>
            <p:ph idx="1"/>
          </p:nvPr>
        </p:nvSpPr>
        <p:spPr>
          <a:xfrm>
            <a:off x="503869" y="1815037"/>
            <a:ext cx="7016261" cy="4673869"/>
          </a:xfrm>
        </p:spPr>
        <p:txBody>
          <a:bodyPr>
            <a:normAutofit/>
          </a:bodyPr>
          <a:lstStyle/>
          <a:p>
            <a:pPr marL="0" indent="0">
              <a:lnSpc>
                <a:spcPct val="100000"/>
              </a:lnSpc>
              <a:spcBef>
                <a:spcPts val="0"/>
              </a:spcBef>
              <a:buNone/>
            </a:pPr>
            <a:r>
              <a:rPr lang="en-AU" sz="2500" dirty="0">
                <a:latin typeface="Arial" panose="020B0604020202020204" pitchFamily="34" charset="0"/>
                <a:ea typeface="Roboto" panose="02000000000000000000" pitchFamily="2" charset="0"/>
                <a:cs typeface="Arial" panose="020B0604020202020204" pitchFamily="34" charset="0"/>
              </a:rPr>
              <a:t>Type 2 diabetes is a sickness that people can get. It affects anyone, even young people.</a:t>
            </a:r>
          </a:p>
          <a:p>
            <a:pPr marL="0" indent="0">
              <a:lnSpc>
                <a:spcPct val="100000"/>
              </a:lnSpc>
              <a:spcBef>
                <a:spcPts val="0"/>
              </a:spcBef>
              <a:buNone/>
            </a:pPr>
            <a:endParaRPr lang="en-AU" sz="2500" dirty="0">
              <a:latin typeface="Arial" panose="020B0604020202020204" pitchFamily="34" charset="0"/>
              <a:ea typeface="Roboto" panose="02000000000000000000" pitchFamily="2" charset="0"/>
              <a:cs typeface="Arial" panose="020B0604020202020204" pitchFamily="34" charset="0"/>
            </a:endParaRPr>
          </a:p>
          <a:p>
            <a:pPr marL="0" indent="0">
              <a:lnSpc>
                <a:spcPct val="100000"/>
              </a:lnSpc>
              <a:spcBef>
                <a:spcPts val="0"/>
              </a:spcBef>
              <a:buNone/>
            </a:pPr>
            <a:r>
              <a:rPr lang="en-AU" sz="2500" dirty="0">
                <a:latin typeface="Arial" panose="020B0604020202020204" pitchFamily="34" charset="0"/>
                <a:ea typeface="Roboto" panose="02000000000000000000" pitchFamily="2" charset="0"/>
                <a:cs typeface="Arial" panose="020B0604020202020204" pitchFamily="34" charset="0"/>
              </a:rPr>
              <a:t>When we have diabetes and we eat sugar, we might get sick. We might also feel tired and thirsty all the time.</a:t>
            </a:r>
          </a:p>
          <a:p>
            <a:pPr marL="0" indent="0">
              <a:lnSpc>
                <a:spcPct val="100000"/>
              </a:lnSpc>
              <a:spcBef>
                <a:spcPts val="0"/>
              </a:spcBef>
              <a:buNone/>
            </a:pPr>
            <a:endParaRPr lang="en-AU" sz="2500" dirty="0">
              <a:latin typeface="Arial" panose="020B0604020202020204" pitchFamily="34" charset="0"/>
              <a:ea typeface="Roboto" panose="02000000000000000000" pitchFamily="2" charset="0"/>
              <a:cs typeface="Arial" panose="020B0604020202020204" pitchFamily="34" charset="0"/>
            </a:endParaRPr>
          </a:p>
          <a:p>
            <a:pPr marL="0" indent="0">
              <a:lnSpc>
                <a:spcPct val="100000"/>
              </a:lnSpc>
              <a:spcBef>
                <a:spcPts val="0"/>
              </a:spcBef>
              <a:buNone/>
            </a:pPr>
            <a:r>
              <a:rPr lang="en-AU" sz="2500" dirty="0">
                <a:latin typeface="Arial" panose="020B0604020202020204" pitchFamily="34" charset="0"/>
                <a:ea typeface="Roboto" panose="02000000000000000000" pitchFamily="2" charset="0"/>
                <a:cs typeface="Arial" panose="020B0604020202020204" pitchFamily="34" charset="0"/>
              </a:rPr>
              <a:t>We get diabetes when our bodies have trouble with insulin. Insulin is the energy that is used for the body to work (like the petrol that makes a car drive). </a:t>
            </a:r>
          </a:p>
        </p:txBody>
      </p:sp>
      <p:pic>
        <p:nvPicPr>
          <p:cNvPr id="15" name="Picture 14" descr="Icon&#10;&#10;Description automatically generated">
            <a:extLst>
              <a:ext uri="{FF2B5EF4-FFF2-40B4-BE49-F238E27FC236}">
                <a16:creationId xmlns:a16="http://schemas.microsoft.com/office/drawing/2014/main" id="{CBF9B77A-637D-47C8-A96D-F0A3A2922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731" y="1232363"/>
            <a:ext cx="4343401" cy="4393273"/>
          </a:xfrm>
          <a:prstGeom prst="rect">
            <a:avLst/>
          </a:prstGeom>
        </p:spPr>
      </p:pic>
      <p:pic>
        <p:nvPicPr>
          <p:cNvPr id="8" name="Picture 7">
            <a:extLst>
              <a:ext uri="{FF2B5EF4-FFF2-40B4-BE49-F238E27FC236}">
                <a16:creationId xmlns:a16="http://schemas.microsoft.com/office/drawing/2014/main" id="{BFBFB605-4C32-4B62-9A89-599346D2E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45" y="420852"/>
            <a:ext cx="9353784" cy="1055986"/>
          </a:xfrm>
          <a:prstGeom prst="rect">
            <a:avLst/>
          </a:prstGeom>
        </p:spPr>
      </p:pic>
    </p:spTree>
    <p:extLst>
      <p:ext uri="{BB962C8B-B14F-4D97-AF65-F5344CB8AC3E}">
        <p14:creationId xmlns:p14="http://schemas.microsoft.com/office/powerpoint/2010/main" val="292734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499"/>
        </a:solidFill>
        <a:effectLst/>
      </p:bgPr>
    </p:bg>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184D47DF-5320-4ECA-B092-1081D1E124B6}"/>
              </a:ext>
            </a:extLst>
          </p:cNvPr>
          <p:cNvSpPr txBox="1">
            <a:spLocks/>
          </p:cNvSpPr>
          <p:nvPr/>
        </p:nvSpPr>
        <p:spPr>
          <a:xfrm>
            <a:off x="7213484" y="505450"/>
            <a:ext cx="4719164" cy="3439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2500" dirty="0">
                <a:latin typeface="Arial" panose="020B0604020202020204" pitchFamily="34" charset="0"/>
                <a:ea typeface="Roboto" panose="02000000000000000000" pitchFamily="2" charset="0"/>
                <a:cs typeface="Arial" panose="020B0604020202020204" pitchFamily="34" charset="0"/>
              </a:rPr>
              <a:t>When we eat food, insulin changes. Insulin converts food into energy so that we can move around. When we get diabetes and eat lots of sugar, our body doesn’t work properly because there is too much sugar in the blood. Diabetes can hurt the kidney, eyes, heart, and feet. </a:t>
            </a:r>
          </a:p>
        </p:txBody>
      </p:sp>
      <p:sp>
        <p:nvSpPr>
          <p:cNvPr id="11" name="TextBox 10">
            <a:extLst>
              <a:ext uri="{FF2B5EF4-FFF2-40B4-BE49-F238E27FC236}">
                <a16:creationId xmlns:a16="http://schemas.microsoft.com/office/drawing/2014/main" id="{C6D829D2-267F-4FDA-B5ED-67E84E586897}"/>
              </a:ext>
            </a:extLst>
          </p:cNvPr>
          <p:cNvSpPr txBox="1"/>
          <p:nvPr/>
        </p:nvSpPr>
        <p:spPr>
          <a:xfrm>
            <a:off x="409575" y="4721334"/>
            <a:ext cx="11372850" cy="1631216"/>
          </a:xfrm>
          <a:prstGeom prst="rect">
            <a:avLst/>
          </a:prstGeom>
          <a:noFill/>
        </p:spPr>
        <p:txBody>
          <a:bodyPr wrap="square">
            <a:spAutoFit/>
          </a:bodyPr>
          <a:lstStyle/>
          <a:p>
            <a:pPr marL="0" indent="0">
              <a:lnSpc>
                <a:spcPct val="100000"/>
              </a:lnSpc>
              <a:spcBef>
                <a:spcPts val="0"/>
              </a:spcBef>
              <a:buFont typeface="Arial" panose="020B0604020202020204" pitchFamily="34" charset="0"/>
              <a:buNone/>
            </a:pPr>
            <a:r>
              <a:rPr lang="en-AU" sz="2500" dirty="0">
                <a:latin typeface="Arial" panose="020B0604020202020204" pitchFamily="34" charset="0"/>
                <a:ea typeface="Roboto" panose="02000000000000000000" pitchFamily="2" charset="0"/>
                <a:cs typeface="Arial" panose="020B0604020202020204" pitchFamily="34" charset="0"/>
              </a:rPr>
              <a:t>People with type 2 diabetes can stay healthy and strong by looking after our bodies. We can look after our bodies by taking medicines, eating healthy food, cutting down on sugar, doing lots of exercise, and getting help from health professionals, our elders, and our families.</a:t>
            </a:r>
          </a:p>
        </p:txBody>
      </p:sp>
      <p:pic>
        <p:nvPicPr>
          <p:cNvPr id="3" name="Picture 2">
            <a:extLst>
              <a:ext uri="{FF2B5EF4-FFF2-40B4-BE49-F238E27FC236}">
                <a16:creationId xmlns:a16="http://schemas.microsoft.com/office/drawing/2014/main" id="{CE5A8C61-678F-4CBA-9024-FE3356BE8DF1}"/>
              </a:ext>
            </a:extLst>
          </p:cNvPr>
          <p:cNvPicPr>
            <a:picLocks noChangeAspect="1"/>
          </p:cNvPicPr>
          <p:nvPr/>
        </p:nvPicPr>
        <p:blipFill>
          <a:blip r:embed="rId2">
            <a:extLst>
              <a:ext uri="{BEBA8EAE-BF5A-486C-A8C5-ECC9F3942E4B}">
                <a14:imgProps xmlns:a14="http://schemas.microsoft.com/office/drawing/2010/main">
                  <a14:imgLayer r:embed="rId3">
                    <a14:imgEffect>
                      <a14:saturation sat="90000"/>
                    </a14:imgEffect>
                    <a14:imgEffect>
                      <a14:brightnessContrast bright="-5000" contrast="40000"/>
                    </a14:imgEffect>
                  </a14:imgLayer>
                </a14:imgProps>
              </a:ext>
              <a:ext uri="{28A0092B-C50C-407E-A947-70E740481C1C}">
                <a14:useLocalDpi xmlns:a14="http://schemas.microsoft.com/office/drawing/2010/main" val="0"/>
              </a:ext>
            </a:extLst>
          </a:blip>
          <a:stretch>
            <a:fillRect/>
          </a:stretch>
        </p:blipFill>
        <p:spPr>
          <a:xfrm>
            <a:off x="0" y="87234"/>
            <a:ext cx="3250220" cy="30706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0DDB6430-46A0-4A9B-A892-4773C3560D1A}"/>
              </a:ext>
            </a:extLst>
          </p:cNvPr>
          <p:cNvPicPr>
            <a:picLocks noChangeAspect="1"/>
          </p:cNvPicPr>
          <p:nvPr/>
        </p:nvPicPr>
        <p:blipFill>
          <a:blip r:embed="rId4">
            <a:extLst>
              <a:ext uri="{BEBA8EAE-BF5A-486C-A8C5-ECC9F3942E4B}">
                <a14:imgProps xmlns:a14="http://schemas.microsoft.com/office/drawing/2010/main">
                  <a14:imgLayer r:embed="rId5">
                    <a14:imgEffect>
                      <a14:saturation sat="90000"/>
                    </a14:imgEffect>
                    <a14:imgEffect>
                      <a14:brightnessContrast bright="-5000" contrast="40000"/>
                    </a14:imgEffect>
                  </a14:imgLayer>
                </a14:imgProps>
              </a:ext>
              <a:ext uri="{28A0092B-C50C-407E-A947-70E740481C1C}">
                <a14:useLocalDpi xmlns:a14="http://schemas.microsoft.com/office/drawing/2010/main" val="0"/>
              </a:ext>
            </a:extLst>
          </a:blip>
          <a:stretch>
            <a:fillRect/>
          </a:stretch>
        </p:blipFill>
        <p:spPr>
          <a:xfrm>
            <a:off x="2199492" y="848777"/>
            <a:ext cx="5435747" cy="4501539"/>
          </a:xfrm>
          <a:prstGeom prst="rect">
            <a:avLst/>
          </a:prstGeom>
        </p:spPr>
      </p:pic>
    </p:spTree>
    <p:extLst>
      <p:ext uri="{BB962C8B-B14F-4D97-AF65-F5344CB8AC3E}">
        <p14:creationId xmlns:p14="http://schemas.microsoft.com/office/powerpoint/2010/main" val="319512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0EFEA"/>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070156-4DFB-4173-8CA6-EBDC138D978D}"/>
              </a:ext>
            </a:extLst>
          </p:cNvPr>
          <p:cNvSpPr>
            <a:spLocks noGrp="1"/>
          </p:cNvSpPr>
          <p:nvPr>
            <p:ph idx="1"/>
          </p:nvPr>
        </p:nvSpPr>
        <p:spPr>
          <a:xfrm>
            <a:off x="5223124" y="1335791"/>
            <a:ext cx="6846570" cy="5110725"/>
          </a:xfrm>
        </p:spPr>
        <p:txBody>
          <a:bodyPr>
            <a:noAutofit/>
          </a:bodyPr>
          <a:lstStyle/>
          <a:p>
            <a:pPr>
              <a:lnSpc>
                <a:spcPct val="100000"/>
              </a:lnSpc>
              <a:spcBef>
                <a:spcPts val="0"/>
              </a:spcBef>
              <a:spcAft>
                <a:spcPts val="1800"/>
              </a:spcAft>
            </a:pPr>
            <a:r>
              <a:rPr lang="en-AU" sz="2500" dirty="0">
                <a:latin typeface="Arial" panose="020B0604020202020204" pitchFamily="34" charset="0"/>
                <a:ea typeface="Roboto" panose="02000000000000000000" pitchFamily="2" charset="0"/>
                <a:cs typeface="Arial" panose="020B0604020202020204" pitchFamily="34" charset="0"/>
              </a:rPr>
              <a:t>Sometimes diabetes can run through families.</a:t>
            </a:r>
          </a:p>
          <a:p>
            <a:pPr>
              <a:lnSpc>
                <a:spcPct val="100000"/>
              </a:lnSpc>
              <a:spcBef>
                <a:spcPts val="0"/>
              </a:spcBef>
              <a:spcAft>
                <a:spcPts val="1800"/>
              </a:spcAft>
            </a:pPr>
            <a:r>
              <a:rPr lang="en-AU" sz="2500" dirty="0">
                <a:latin typeface="Arial" panose="020B0604020202020204" pitchFamily="34" charset="0"/>
                <a:ea typeface="Roboto" panose="02000000000000000000" pitchFamily="2" charset="0"/>
                <a:cs typeface="Arial" panose="020B0604020202020204" pitchFamily="34" charset="0"/>
              </a:rPr>
              <a:t>Sometimes its hard to eat good food and cost lots of money. We can get diabetes from eating unhealthy food, especially food with lots of sugar.</a:t>
            </a:r>
          </a:p>
          <a:p>
            <a:pPr>
              <a:lnSpc>
                <a:spcPct val="100000"/>
              </a:lnSpc>
              <a:spcBef>
                <a:spcPts val="0"/>
              </a:spcBef>
              <a:spcAft>
                <a:spcPts val="1800"/>
              </a:spcAft>
            </a:pPr>
            <a:r>
              <a:rPr lang="en-AU" sz="2500" dirty="0">
                <a:latin typeface="Arial" panose="020B0604020202020204" pitchFamily="34" charset="0"/>
                <a:ea typeface="Roboto" panose="02000000000000000000" pitchFamily="2" charset="0"/>
                <a:cs typeface="Arial" panose="020B0604020202020204" pitchFamily="34" charset="0"/>
              </a:rPr>
              <a:t>In the old days, First Nations people were very fit and strong from hunting and gathering. Now our lives our different, but we can still stay fit and strong from visiting country, playing sports, going for long walks, or doing other exercise.</a:t>
            </a:r>
          </a:p>
        </p:txBody>
      </p:sp>
      <p:pic>
        <p:nvPicPr>
          <p:cNvPr id="8" name="Picture 7" descr="A picture containing shape&#10;&#10;Description automatically generated">
            <a:extLst>
              <a:ext uri="{FF2B5EF4-FFF2-40B4-BE49-F238E27FC236}">
                <a16:creationId xmlns:a16="http://schemas.microsoft.com/office/drawing/2014/main" id="{C7F54332-2060-47C2-BC7D-457FBC69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0" y="1335791"/>
            <a:ext cx="5458703" cy="4551541"/>
          </a:xfrm>
          <a:prstGeom prst="rect">
            <a:avLst/>
          </a:prstGeom>
        </p:spPr>
      </p:pic>
      <p:pic>
        <p:nvPicPr>
          <p:cNvPr id="6" name="Picture 5">
            <a:extLst>
              <a:ext uri="{FF2B5EF4-FFF2-40B4-BE49-F238E27FC236}">
                <a16:creationId xmlns:a16="http://schemas.microsoft.com/office/drawing/2014/main" id="{6D61CF66-9700-4459-8184-22DD54AC3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40" y="171187"/>
            <a:ext cx="10336787" cy="1210839"/>
          </a:xfrm>
          <a:prstGeom prst="rect">
            <a:avLst/>
          </a:prstGeom>
        </p:spPr>
      </p:pic>
    </p:spTree>
    <p:extLst>
      <p:ext uri="{BB962C8B-B14F-4D97-AF65-F5344CB8AC3E}">
        <p14:creationId xmlns:p14="http://schemas.microsoft.com/office/powerpoint/2010/main" val="6621942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499"/>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070156-4DFB-4173-8CA6-EBDC138D978D}"/>
              </a:ext>
            </a:extLst>
          </p:cNvPr>
          <p:cNvSpPr>
            <a:spLocks noGrp="1"/>
          </p:cNvSpPr>
          <p:nvPr>
            <p:ph idx="1"/>
          </p:nvPr>
        </p:nvSpPr>
        <p:spPr>
          <a:xfrm>
            <a:off x="340365" y="1278642"/>
            <a:ext cx="6846570" cy="5110725"/>
          </a:xfrm>
        </p:spPr>
        <p:txBody>
          <a:bodyPr>
            <a:noAutofit/>
          </a:bodyPr>
          <a:lstStyle/>
          <a:p>
            <a:pPr marL="457200" indent="-457200">
              <a:lnSpc>
                <a:spcPct val="100000"/>
              </a:lnSpc>
              <a:spcBef>
                <a:spcPts val="0"/>
              </a:spcBef>
              <a:spcAft>
                <a:spcPts val="1800"/>
              </a:spcAft>
              <a:buFont typeface="+mj-lt"/>
              <a:buAutoNum type="arabicPeriod"/>
            </a:pPr>
            <a:r>
              <a:rPr lang="en-AU" sz="2500" dirty="0">
                <a:latin typeface="Arial" panose="020B0604020202020204" pitchFamily="34" charset="0"/>
                <a:ea typeface="Roboto" panose="02000000000000000000" pitchFamily="2" charset="0"/>
                <a:cs typeface="Arial" panose="020B0604020202020204" pitchFamily="34" charset="0"/>
              </a:rPr>
              <a:t>We know that type 2 diabetes is impacting Aboriginal and Torres Strait Islander people more than anyone else.</a:t>
            </a:r>
          </a:p>
          <a:p>
            <a:pPr marL="457200" indent="-457200">
              <a:lnSpc>
                <a:spcPct val="100000"/>
              </a:lnSpc>
              <a:spcBef>
                <a:spcPts val="0"/>
              </a:spcBef>
              <a:spcAft>
                <a:spcPts val="1800"/>
              </a:spcAft>
              <a:buFont typeface="+mj-lt"/>
              <a:buAutoNum type="arabicPeriod"/>
            </a:pPr>
            <a:r>
              <a:rPr lang="en-AU" sz="2500" dirty="0">
                <a:latin typeface="Arial" panose="020B0604020202020204" pitchFamily="34" charset="0"/>
                <a:ea typeface="Roboto" panose="02000000000000000000" pitchFamily="2" charset="0"/>
                <a:cs typeface="Arial" panose="020B0604020202020204" pitchFamily="34" charset="0"/>
              </a:rPr>
              <a:t>Type 2 diabetes is different in young people than in people over 25 years old.</a:t>
            </a:r>
          </a:p>
          <a:p>
            <a:pPr marL="457200" indent="-457200">
              <a:lnSpc>
                <a:spcPct val="100000"/>
              </a:lnSpc>
              <a:spcBef>
                <a:spcPts val="0"/>
              </a:spcBef>
              <a:spcAft>
                <a:spcPts val="1800"/>
              </a:spcAft>
              <a:buFont typeface="+mj-lt"/>
              <a:buAutoNum type="arabicPeriod"/>
            </a:pPr>
            <a:r>
              <a:rPr lang="en-AU" sz="2500" dirty="0">
                <a:latin typeface="Arial" panose="020B0604020202020204" pitchFamily="34" charset="0"/>
                <a:ea typeface="Roboto" panose="02000000000000000000" pitchFamily="2" charset="0"/>
                <a:cs typeface="Arial" panose="020B0604020202020204" pitchFamily="34" charset="0"/>
              </a:rPr>
              <a:t>To stay healthy and strong, it’s important that young people have the right information and support.</a:t>
            </a:r>
          </a:p>
          <a:p>
            <a:pPr marL="457200" indent="-457200">
              <a:lnSpc>
                <a:spcPct val="100000"/>
              </a:lnSpc>
              <a:spcBef>
                <a:spcPts val="0"/>
              </a:spcBef>
              <a:spcAft>
                <a:spcPts val="1800"/>
              </a:spcAft>
              <a:buFont typeface="+mj-lt"/>
              <a:buAutoNum type="arabicPeriod"/>
            </a:pPr>
            <a:r>
              <a:rPr lang="en-AU" sz="2500" dirty="0">
                <a:latin typeface="Arial" panose="020B0604020202020204" pitchFamily="34" charset="0"/>
                <a:ea typeface="Roboto" panose="02000000000000000000" pitchFamily="2" charset="0"/>
                <a:cs typeface="Arial" panose="020B0604020202020204" pitchFamily="34" charset="0"/>
              </a:rPr>
              <a:t>Health workers are important for managing type 2 diabetes. They can help to diagnose it early and support young people to manage it well.</a:t>
            </a:r>
          </a:p>
        </p:txBody>
      </p:sp>
      <p:pic>
        <p:nvPicPr>
          <p:cNvPr id="4" name="Picture 3" descr="A picture containing icon&#10;&#10;Description automatically generated">
            <a:extLst>
              <a:ext uri="{FF2B5EF4-FFF2-40B4-BE49-F238E27FC236}">
                <a16:creationId xmlns:a16="http://schemas.microsoft.com/office/drawing/2014/main" id="{C4FF98E7-4EAF-4E57-BBFE-0F9AA2E8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199" y="1278642"/>
            <a:ext cx="4885436" cy="511072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0DBF32A3-A19C-4C01-9456-6818666F6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5" y="56637"/>
            <a:ext cx="8689177" cy="1222004"/>
          </a:xfrm>
          <a:prstGeom prst="rect">
            <a:avLst/>
          </a:prstGeom>
        </p:spPr>
      </p:pic>
    </p:spTree>
    <p:extLst>
      <p:ext uri="{BB962C8B-B14F-4D97-AF65-F5344CB8AC3E}">
        <p14:creationId xmlns:p14="http://schemas.microsoft.com/office/powerpoint/2010/main" val="6524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28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070156-4DFB-4173-8CA6-EBDC138D978D}"/>
              </a:ext>
            </a:extLst>
          </p:cNvPr>
          <p:cNvSpPr>
            <a:spLocks noGrp="1"/>
          </p:cNvSpPr>
          <p:nvPr>
            <p:ph idx="1"/>
          </p:nvPr>
        </p:nvSpPr>
        <p:spPr>
          <a:xfrm>
            <a:off x="433803" y="4491531"/>
            <a:ext cx="7852410" cy="2257411"/>
          </a:xfrm>
        </p:spPr>
        <p:txBody>
          <a:bodyPr>
            <a:noAutofit/>
          </a:bodyPr>
          <a:lstStyle/>
          <a:p>
            <a:pPr>
              <a:lnSpc>
                <a:spcPct val="100000"/>
              </a:lnSpc>
              <a:spcBef>
                <a:spcPts val="0"/>
              </a:spcBef>
              <a:spcAft>
                <a:spcPts val="1200"/>
              </a:spcAft>
            </a:pPr>
            <a:r>
              <a:rPr lang="en-AU" dirty="0">
                <a:latin typeface="Arial" panose="020B0604020202020204" pitchFamily="34" charset="0"/>
                <a:ea typeface="Roboto" panose="02000000000000000000" pitchFamily="2" charset="0"/>
                <a:cs typeface="Arial" panose="020B0604020202020204" pitchFamily="34" charset="0"/>
              </a:rPr>
              <a:t>Come have a yarn with researchers</a:t>
            </a:r>
          </a:p>
          <a:p>
            <a:pPr>
              <a:lnSpc>
                <a:spcPct val="100000"/>
              </a:lnSpc>
              <a:spcBef>
                <a:spcPts val="0"/>
              </a:spcBef>
              <a:spcAft>
                <a:spcPts val="1200"/>
              </a:spcAft>
            </a:pPr>
            <a:r>
              <a:rPr lang="en-AU" dirty="0">
                <a:latin typeface="Arial" panose="020B0604020202020204" pitchFamily="34" charset="0"/>
                <a:ea typeface="Roboto" panose="02000000000000000000" pitchFamily="2" charset="0"/>
                <a:cs typeface="Arial" panose="020B0604020202020204" pitchFamily="34" charset="0"/>
              </a:rPr>
              <a:t>Share your story</a:t>
            </a:r>
          </a:p>
          <a:p>
            <a:pPr>
              <a:lnSpc>
                <a:spcPct val="100000"/>
              </a:lnSpc>
              <a:spcBef>
                <a:spcPts val="0"/>
              </a:spcBef>
              <a:spcAft>
                <a:spcPts val="1200"/>
              </a:spcAft>
            </a:pPr>
            <a:r>
              <a:rPr lang="en-AU" dirty="0">
                <a:latin typeface="Arial" panose="020B0604020202020204" pitchFamily="34" charset="0"/>
                <a:ea typeface="Roboto" panose="02000000000000000000" pitchFamily="2" charset="0"/>
                <a:cs typeface="Arial" panose="020B0604020202020204" pitchFamily="34" charset="0"/>
              </a:rPr>
              <a:t>Share ideas of how to support young people</a:t>
            </a:r>
          </a:p>
        </p:txBody>
      </p:sp>
      <p:pic>
        <p:nvPicPr>
          <p:cNvPr id="7" name="Picture 6" descr="A picture containing shape&#10;&#10;Description automatically generated">
            <a:extLst>
              <a:ext uri="{FF2B5EF4-FFF2-40B4-BE49-F238E27FC236}">
                <a16:creationId xmlns:a16="http://schemas.microsoft.com/office/drawing/2014/main" id="{B9FCBC10-A6FA-44D7-A9FE-0F77BC261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241" y="609385"/>
            <a:ext cx="4860000" cy="4964037"/>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075BEAB5-8DF0-47FB-8409-623B6F488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32" y="1236523"/>
            <a:ext cx="3771899" cy="321956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B86C1E63-7AC4-43BB-A37B-AE4B1795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03" y="366296"/>
            <a:ext cx="7552494" cy="1052773"/>
          </a:xfrm>
          <a:prstGeom prst="rect">
            <a:avLst/>
          </a:prstGeom>
        </p:spPr>
      </p:pic>
    </p:spTree>
    <p:extLst>
      <p:ext uri="{BB962C8B-B14F-4D97-AF65-F5344CB8AC3E}">
        <p14:creationId xmlns:p14="http://schemas.microsoft.com/office/powerpoint/2010/main" val="5092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E37F43F-7C4D-474D-9523-165B91865EF1}"/>
              </a:ext>
            </a:extLst>
          </p:cNvPr>
          <p:cNvSpPr>
            <a:spLocks noGrp="1"/>
          </p:cNvSpPr>
          <p:nvPr>
            <p:ph sz="half" idx="2"/>
          </p:nvPr>
        </p:nvSpPr>
        <p:spPr>
          <a:xfrm>
            <a:off x="0" y="2418338"/>
            <a:ext cx="7413170" cy="2878651"/>
          </a:xfrm>
        </p:spPr>
        <p:txBody>
          <a:bodyPr>
            <a:noAutofit/>
          </a:bodyPr>
          <a:lstStyle/>
          <a:p>
            <a:pPr marL="0" indent="0" algn="ctr">
              <a:lnSpc>
                <a:spcPct val="70000"/>
              </a:lnSpc>
              <a:buNone/>
            </a:pPr>
            <a:r>
              <a:rPr lang="en-AU" sz="2500" b="1" dirty="0">
                <a:solidFill>
                  <a:srgbClr val="D9541E"/>
                </a:solidFill>
                <a:latin typeface="Arial" panose="020B0604020202020204" pitchFamily="34" charset="0"/>
                <a:ea typeface="Roboto" panose="02000000000000000000" pitchFamily="2" charset="0"/>
                <a:cs typeface="Arial" panose="020B0604020202020204" pitchFamily="34" charset="0"/>
              </a:rPr>
              <a:t>CONTACT</a:t>
            </a:r>
          </a:p>
          <a:p>
            <a:pPr marL="0" indent="0" algn="ctr">
              <a:lnSpc>
                <a:spcPct val="70000"/>
              </a:lnSpc>
              <a:buNone/>
            </a:pPr>
            <a:r>
              <a:rPr lang="en-AU" sz="2500" b="1" dirty="0">
                <a:solidFill>
                  <a:srgbClr val="8C2F1D"/>
                </a:solidFill>
                <a:latin typeface="Arial" panose="020B0604020202020204" pitchFamily="34" charset="0"/>
                <a:ea typeface="Roboto" panose="02000000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youth.diabetes@menzies.edu.au</a:t>
            </a:r>
            <a:endParaRPr lang="en-AU" sz="2500" b="1" dirty="0">
              <a:solidFill>
                <a:srgbClr val="8C2F1D"/>
              </a:solidFill>
              <a:latin typeface="Arial" panose="020B0604020202020204" pitchFamily="34" charset="0"/>
              <a:ea typeface="Roboto" panose="02000000000000000000" pitchFamily="2" charset="0"/>
              <a:cs typeface="Arial" panose="020B0604020202020204" pitchFamily="34" charset="0"/>
            </a:endParaRPr>
          </a:p>
          <a:p>
            <a:pPr marL="0" indent="0" algn="ctr">
              <a:lnSpc>
                <a:spcPct val="70000"/>
              </a:lnSpc>
              <a:buNone/>
            </a:pPr>
            <a:endParaRPr lang="en-AU" sz="2500" dirty="0">
              <a:solidFill>
                <a:srgbClr val="8C2F1D"/>
              </a:solidFill>
              <a:latin typeface="Arial" panose="020B0604020202020204" pitchFamily="34" charset="0"/>
              <a:ea typeface="Roboto" panose="02000000000000000000" pitchFamily="2" charset="0"/>
              <a:cs typeface="Arial" panose="020B0604020202020204" pitchFamily="34" charset="0"/>
            </a:endParaRPr>
          </a:p>
          <a:p>
            <a:pPr marL="0" indent="0" algn="ctr">
              <a:lnSpc>
                <a:spcPct val="70000"/>
              </a:lnSpc>
              <a:buNone/>
            </a:pPr>
            <a:endParaRPr lang="en-AU" sz="2500" dirty="0">
              <a:solidFill>
                <a:srgbClr val="8C2F1D"/>
              </a:solidFill>
              <a:latin typeface="Arial" panose="020B0604020202020204" pitchFamily="34" charset="0"/>
              <a:ea typeface="Roboto" panose="02000000000000000000" pitchFamily="2" charset="0"/>
              <a:cs typeface="Arial" panose="020B0604020202020204" pitchFamily="34" charset="0"/>
            </a:endParaRPr>
          </a:p>
          <a:p>
            <a:pPr marL="0" indent="0" algn="ctr">
              <a:lnSpc>
                <a:spcPct val="70000"/>
              </a:lnSpc>
              <a:buNone/>
            </a:pPr>
            <a:r>
              <a:rPr lang="en-AU" sz="2500" b="1" dirty="0">
                <a:solidFill>
                  <a:srgbClr val="D9541E"/>
                </a:solidFill>
                <a:latin typeface="Arial" panose="020B0604020202020204" pitchFamily="34" charset="0"/>
                <a:ea typeface="Roboto" panose="02000000000000000000" pitchFamily="2" charset="0"/>
                <a:cs typeface="Arial" panose="020B0604020202020204" pitchFamily="34" charset="0"/>
              </a:rPr>
              <a:t>WEBSITE</a:t>
            </a:r>
          </a:p>
          <a:p>
            <a:pPr marL="0" indent="0" algn="ctr">
              <a:lnSpc>
                <a:spcPct val="70000"/>
              </a:lnSpc>
              <a:buNone/>
            </a:pPr>
            <a:r>
              <a:rPr lang="en-AU" sz="2500" b="1" u="sng" dirty="0">
                <a:solidFill>
                  <a:srgbClr val="8C2F1D"/>
                </a:solidFill>
                <a:latin typeface="Arial" panose="020B0604020202020204" pitchFamily="34" charset="0"/>
                <a:ea typeface="Roboto" panose="02000000000000000000" pitchFamily="2" charset="0"/>
                <a:cs typeface="Arial" panose="020B0604020202020204" pitchFamily="34" charset="0"/>
              </a:rPr>
              <a:t>diabeteslifecourse.org.au/youth-diabetes</a:t>
            </a:r>
          </a:p>
        </p:txBody>
      </p:sp>
      <p:pic>
        <p:nvPicPr>
          <p:cNvPr id="13" name="Picture 12" descr="Text, logo&#10;&#10;Description automatically generated">
            <a:extLst>
              <a:ext uri="{FF2B5EF4-FFF2-40B4-BE49-F238E27FC236}">
                <a16:creationId xmlns:a16="http://schemas.microsoft.com/office/drawing/2014/main" id="{7C456BBC-0271-4925-A1FA-D0CDA86E9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102" y="270556"/>
            <a:ext cx="4019694" cy="885508"/>
          </a:xfrm>
          <a:prstGeom prst="rect">
            <a:avLst/>
          </a:prstGeom>
        </p:spPr>
      </p:pic>
      <p:pic>
        <p:nvPicPr>
          <p:cNvPr id="17" name="Picture 16" descr="Qr code&#10;&#10;Description automatically generated">
            <a:extLst>
              <a:ext uri="{FF2B5EF4-FFF2-40B4-BE49-F238E27FC236}">
                <a16:creationId xmlns:a16="http://schemas.microsoft.com/office/drawing/2014/main" id="{6478B262-2EFA-4A9D-AF72-AFE3BC78B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09" y="1320981"/>
            <a:ext cx="4545734" cy="4545734"/>
          </a:xfrm>
          <a:prstGeom prst="rect">
            <a:avLst/>
          </a:prstGeom>
        </p:spPr>
      </p:pic>
    </p:spTree>
    <p:extLst>
      <p:ext uri="{BB962C8B-B14F-4D97-AF65-F5344CB8AC3E}">
        <p14:creationId xmlns:p14="http://schemas.microsoft.com/office/powerpoint/2010/main" val="528916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1365</TotalTime>
  <Words>388</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Marylin Carino</dc:creator>
  <cp:lastModifiedBy>Marylin Carino</cp:lastModifiedBy>
  <cp:revision>77</cp:revision>
  <dcterms:created xsi:type="dcterms:W3CDTF">2022-08-09T03:38:46Z</dcterms:created>
  <dcterms:modified xsi:type="dcterms:W3CDTF">2022-12-06T02:01:52Z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1844297</vt:lpwstr>
  </property>
  <property fmtid="{D5CDD505-2E9C-101B-9397-08002B2CF9AE}" pid="3" name="NXPowerLiteSettings">
    <vt:lpwstr>F7000400038000</vt:lpwstr>
  </property>
  <property fmtid="{D5CDD505-2E9C-101B-9397-08002B2CF9AE}" pid="4" name="NXPowerLiteVersion">
    <vt:lpwstr>S9.2.0</vt:lpwstr>
  </property>
</Properties>
</file>